
<file path=[Content_Types].xml><?xml version="1.0" encoding="utf-8"?>
<Types xmlns="http://schemas.openxmlformats.org/package/2006/content-types"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1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Default ContentType="image/png" Extension="png"/>
  <Override ContentType="application/vnd.openxmlformats-officedocument.presentationml.slideMaster+xml" PartName="/ppt/slideMasters/slideMaster1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theme+xml" PartName="/ppt/theme/theme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Default ContentType="image/jpeg" Extension="jpeg"/>
  <Default ContentType="application/vnd.openxmlformats-package.relationships+xml" Extension="rels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22.xml"/>
  <Override ContentType="application/vnd.openxmlformats-officedocument.presentationml.slideLayout+xml" PartName="/ppt/slideLayouts/slideLayout1.xml"/>
  <Override ContentType="application/vnd.openxmlformats-officedocument.extended-properties+xml" PartName="/docProps/app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0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viewProps+xml" PartName="/ppt/viewProps.xml"/>
  <Override ContentType="application/vnd.openxmlformats-officedocument.presentationml.slideLayout+xml" PartName="/ppt/slideLayouts/slideLayout9.xml"/>
  <Override ContentType="application/vnd.openxmlformats-package.core-properties+xml" PartName="/docProps/core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7" r:id="rId17"/>
    <p:sldId id="271" r:id="rId18"/>
    <p:sldId id="272" r:id="rId19"/>
    <p:sldId id="273" r:id="rId20"/>
    <p:sldId id="274" r:id="rId21"/>
    <p:sldId id="275" r:id="rId22"/>
    <p:sldId id="276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-114" y="-3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E55B8-7D83-4DAF-989B-7E9B679C1B63}" type="datetimeFigureOut">
              <a:rPr lang="ru-RU" smtClean="0"/>
              <a:pPr/>
              <a:t>06.12.2016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64FC6-B5D9-406E-A55F-7BC0B3A9A51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356878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E55B8-7D83-4DAF-989B-7E9B679C1B63}" type="datetimeFigureOut">
              <a:rPr lang="ru-RU" smtClean="0"/>
              <a:pPr/>
              <a:t>06.12.2016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64FC6-B5D9-406E-A55F-7BC0B3A9A51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49261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E55B8-7D83-4DAF-989B-7E9B679C1B63}" type="datetimeFigureOut">
              <a:rPr lang="ru-RU" smtClean="0"/>
              <a:pPr/>
              <a:t>06.12.2016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64FC6-B5D9-406E-A55F-7BC0B3A9A51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47393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E55B8-7D83-4DAF-989B-7E9B679C1B63}" type="datetimeFigureOut">
              <a:rPr lang="ru-RU" smtClean="0"/>
              <a:pPr/>
              <a:t>06.12.2016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64FC6-B5D9-406E-A55F-7BC0B3A9A51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506083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E55B8-7D83-4DAF-989B-7E9B679C1B63}" type="datetimeFigureOut">
              <a:rPr lang="ru-RU" smtClean="0"/>
              <a:pPr/>
              <a:t>06.12.2016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64FC6-B5D9-406E-A55F-7BC0B3A9A51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169092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E55B8-7D83-4DAF-989B-7E9B679C1B63}" type="datetimeFigureOut">
              <a:rPr lang="ru-RU" smtClean="0"/>
              <a:pPr/>
              <a:t>06.12.2016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64FC6-B5D9-406E-A55F-7BC0B3A9A51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756145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E55B8-7D83-4DAF-989B-7E9B679C1B63}" type="datetimeFigureOut">
              <a:rPr lang="ru-RU" smtClean="0"/>
              <a:pPr/>
              <a:t>06.12.2016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64FC6-B5D9-406E-A55F-7BC0B3A9A51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51818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E55B8-7D83-4DAF-989B-7E9B679C1B63}" type="datetimeFigureOut">
              <a:rPr lang="ru-RU" smtClean="0"/>
              <a:pPr/>
              <a:t>06.12.2016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64FC6-B5D9-406E-A55F-7BC0B3A9A51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733516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E55B8-7D83-4DAF-989B-7E9B679C1B63}" type="datetimeFigureOut">
              <a:rPr lang="ru-RU" smtClean="0"/>
              <a:pPr/>
              <a:t>06.12.2016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64FC6-B5D9-406E-A55F-7BC0B3A9A51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532713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E55B8-7D83-4DAF-989B-7E9B679C1B63}" type="datetimeFigureOut">
              <a:rPr lang="ru-RU" smtClean="0"/>
              <a:pPr/>
              <a:t>06.12.2016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64FC6-B5D9-406E-A55F-7BC0B3A9A51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80082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E55B8-7D83-4DAF-989B-7E9B679C1B63}" type="datetimeFigureOut">
              <a:rPr lang="ru-RU" smtClean="0"/>
              <a:pPr/>
              <a:t>06.12.2016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64FC6-B5D9-406E-A55F-7BC0B3A9A51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38113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6E55B8-7D83-4DAF-989B-7E9B679C1B63}" type="datetimeFigureOut">
              <a:rPr lang="ru-RU" smtClean="0"/>
              <a:pPr/>
              <a:t>06.12.2016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C64FC6-B5D9-406E-A55F-7BC0B3A9A51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57689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7" Type="http://schemas.openxmlformats.org/officeDocument/2006/relationships/image" Target="../media/image47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8.png"/><Relationship Id="rId4" Type="http://schemas.openxmlformats.org/officeDocument/2006/relationships/image" Target="../media/image6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jpeg"/><Relationship Id="rId5" Type="http://schemas.openxmlformats.org/officeDocument/2006/relationships/image" Target="../media/image75.png"/><Relationship Id="rId4" Type="http://schemas.openxmlformats.org/officeDocument/2006/relationships/image" Target="../media/image74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19069" y="1543986"/>
            <a:ext cx="9144000" cy="2009111"/>
          </a:xfrm>
          <a:solidFill>
            <a:schemeClr val="accent4"/>
          </a:solidFill>
          <a:effectLst>
            <a:glow>
              <a:schemeClr val="accent1">
                <a:alpha val="45000"/>
              </a:schemeClr>
            </a:glow>
            <a:softEdge rad="0"/>
          </a:effectLst>
          <a:scene3d>
            <a:camera prst="orthographicFront"/>
            <a:lightRig rig="threePt" dir="t"/>
          </a:scene3d>
          <a:sp3d extrusionH="254000">
            <a:bevelT w="152400" h="50800" prst="softRound"/>
            <a:bevelB w="304800" h="330200" prst="divot"/>
            <a:extrusionClr>
              <a:srgbClr val="FF0000"/>
            </a:extrusionClr>
          </a:sp3d>
        </p:spPr>
        <p:txBody>
          <a:bodyPr>
            <a:noAutofit/>
          </a:bodyPr>
          <a:lstStyle/>
          <a:p>
            <a:r>
              <a:rPr lang="ru-RU" sz="8000" b="1" dirty="0" smtClean="0">
                <a:ln w="9525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День профориентации</a:t>
            </a:r>
            <a:endParaRPr lang="ru-RU" sz="8000" b="1" dirty="0">
              <a:ln w="9525">
                <a:solidFill>
                  <a:schemeClr val="accent4">
                    <a:lumMod val="60000"/>
                    <a:lumOff val="40000"/>
                  </a:schemeClr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220919" y="4441371"/>
            <a:ext cx="4342150" cy="1045029"/>
          </a:xfrm>
          <a:solidFill>
            <a:schemeClr val="bg2"/>
          </a:solidFill>
          <a:effectLst/>
          <a:scene3d>
            <a:camera prst="orthographicFront"/>
            <a:lightRig rig="threePt" dir="t"/>
          </a:scene3d>
          <a:sp3d extrusionH="76200">
            <a:bevelT w="152400" h="50800" prst="softRound"/>
            <a:bevelB w="101600" prst="riblet"/>
            <a:extrusionClr>
              <a:schemeClr val="tx1">
                <a:lumMod val="75000"/>
                <a:lumOff val="25000"/>
              </a:schemeClr>
            </a:extrusionClr>
          </a:sp3d>
        </p:spPr>
        <p:txBody>
          <a:bodyPr>
            <a:normAutofit fontScale="92500"/>
          </a:bodyPr>
          <a:lstStyle/>
          <a:p>
            <a:r>
              <a:rPr lang="ru-RU" sz="2800" dirty="0" smtClean="0">
                <a:ln w="3175">
                  <a:solidFill>
                    <a:schemeClr val="tx1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ТОГБПОУ «Многоотраслевой колледж»</a:t>
            </a:r>
            <a:endParaRPr lang="ru-RU" sz="2800" dirty="0">
              <a:ln w="3175">
                <a:solidFill>
                  <a:schemeClr val="tx1"/>
                </a:solidFill>
              </a:ln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6" name="Picture 2" descr="глобус колокольчик книг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36180" y="3657600"/>
            <a:ext cx="2857500" cy="2857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924882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«Сварочное производство»(мастер-класс, элемент профессиональных проб.)</a:t>
            </a:r>
            <a:endParaRPr lang="ru-RU" sz="3200" dirty="0"/>
          </a:p>
        </p:txBody>
      </p:sp>
      <p:pic>
        <p:nvPicPr>
          <p:cNvPr id="8194" name="Picture 2" descr="G:\Новая папка\IMG_988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09892" y="1172482"/>
            <a:ext cx="3842624" cy="3046821"/>
          </a:xfrm>
          <a:prstGeom prst="rect">
            <a:avLst/>
          </a:prstGeom>
          <a:noFill/>
        </p:spPr>
      </p:pic>
      <p:pic>
        <p:nvPicPr>
          <p:cNvPr id="8195" name="Picture 3" descr="G:\Новая папка\IMG_984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69529" y="3657599"/>
            <a:ext cx="4050574" cy="2913017"/>
          </a:xfrm>
          <a:prstGeom prst="rect">
            <a:avLst/>
          </a:prstGeom>
          <a:noFill/>
        </p:spPr>
      </p:pic>
      <p:pic>
        <p:nvPicPr>
          <p:cNvPr id="8196" name="Picture 4" descr="G:\Новая папка\IMG_984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2238" y="1724297"/>
            <a:ext cx="5944689" cy="4493623"/>
          </a:xfrm>
          <a:prstGeom prst="rect">
            <a:avLst/>
          </a:prstGeom>
          <a:noFill/>
        </p:spPr>
      </p:pic>
      <p:pic>
        <p:nvPicPr>
          <p:cNvPr id="8198" name="Picture 6" descr="http://galerey-room.ru/images/043042_1417570242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59987" y="914399"/>
            <a:ext cx="1947544" cy="33571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7945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9218" name="Picture 2" descr="G:\Новая папка\IMG_985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6388" y="301218"/>
            <a:ext cx="5029200" cy="3722142"/>
          </a:xfrm>
          <a:prstGeom prst="rect">
            <a:avLst/>
          </a:prstGeom>
          <a:noFill/>
        </p:spPr>
      </p:pic>
      <p:pic>
        <p:nvPicPr>
          <p:cNvPr id="9219" name="Picture 3" descr="G:\Новая папка\IMG_986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61656" y="3161211"/>
            <a:ext cx="4872446" cy="3696789"/>
          </a:xfrm>
          <a:prstGeom prst="rect">
            <a:avLst/>
          </a:prstGeom>
          <a:noFill/>
        </p:spPr>
      </p:pic>
      <p:pic>
        <p:nvPicPr>
          <p:cNvPr id="9220" name="Picture 4" descr="G:\Новая папка\IMG_985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79426" y="313509"/>
            <a:ext cx="4612277" cy="3683726"/>
          </a:xfrm>
          <a:prstGeom prst="rect">
            <a:avLst/>
          </a:prstGeom>
          <a:noFill/>
        </p:spPr>
      </p:pic>
      <p:pic>
        <p:nvPicPr>
          <p:cNvPr id="9222" name="Picture 6" descr="http://www.ruprom.ru/files/9_221492/Uslugi-svarshchika-03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569234" y="4058194"/>
            <a:ext cx="3213463" cy="26169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«Автомеханик»(мастер-класс, элемент профессиональных проб.)</a:t>
            </a:r>
            <a:endParaRPr lang="ru-RU" sz="3600" dirty="0"/>
          </a:p>
        </p:txBody>
      </p:sp>
      <p:pic>
        <p:nvPicPr>
          <p:cNvPr id="10242" name="Picture 2" descr="G:\Новая папка\IMG_990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794" y="1773374"/>
            <a:ext cx="3749006" cy="3268889"/>
          </a:xfrm>
          <a:prstGeom prst="rect">
            <a:avLst/>
          </a:prstGeom>
          <a:noFill/>
        </p:spPr>
      </p:pic>
      <p:pic>
        <p:nvPicPr>
          <p:cNvPr id="10243" name="Picture 3" descr="G:\Новая папка\IMG_99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48593" y="3657599"/>
            <a:ext cx="3265715" cy="2965269"/>
          </a:xfrm>
          <a:prstGeom prst="rect">
            <a:avLst/>
          </a:prstGeom>
          <a:noFill/>
        </p:spPr>
      </p:pic>
      <p:pic>
        <p:nvPicPr>
          <p:cNvPr id="10244" name="Picture 4" descr="G:\Новая папка\IMG_99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57405" y="1031967"/>
            <a:ext cx="4036423" cy="3187337"/>
          </a:xfrm>
          <a:prstGeom prst="rect">
            <a:avLst/>
          </a:prstGeom>
          <a:noFill/>
        </p:spPr>
      </p:pic>
      <p:pic>
        <p:nvPicPr>
          <p:cNvPr id="10245" name="Picture 5" descr="G:\Новая папка\IMG_992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89817" y="3135086"/>
            <a:ext cx="4402183" cy="3722914"/>
          </a:xfrm>
          <a:prstGeom prst="rect">
            <a:avLst/>
          </a:prstGeom>
          <a:noFill/>
        </p:spPr>
      </p:pic>
      <p:pic>
        <p:nvPicPr>
          <p:cNvPr id="10247" name="Picture 7" descr="школьный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12729" y="1358537"/>
            <a:ext cx="2857500" cy="285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2720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11266" name="Picture 2" descr="G:\Новая папка\IMG_992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0262" y="365125"/>
            <a:ext cx="4885509" cy="3697424"/>
          </a:xfrm>
          <a:prstGeom prst="rect">
            <a:avLst/>
          </a:prstGeom>
          <a:noFill/>
        </p:spPr>
      </p:pic>
      <p:pic>
        <p:nvPicPr>
          <p:cNvPr id="11267" name="Picture 3" descr="G:\Новая папка\IMG_99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56262" y="3317966"/>
            <a:ext cx="5120641" cy="3540034"/>
          </a:xfrm>
          <a:prstGeom prst="rect">
            <a:avLst/>
          </a:prstGeom>
          <a:noFill/>
        </p:spPr>
      </p:pic>
      <p:pic>
        <p:nvPicPr>
          <p:cNvPr id="11268" name="Picture 4" descr="G:\Новая папка\IMG_993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03028" y="287383"/>
            <a:ext cx="3801291" cy="2965269"/>
          </a:xfrm>
          <a:prstGeom prst="rect">
            <a:avLst/>
          </a:prstGeom>
          <a:noFill/>
        </p:spPr>
      </p:pic>
      <p:pic>
        <p:nvPicPr>
          <p:cNvPr id="11269" name="Picture 5" descr="G:\Новая папка\IMG_993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55726" y="3696789"/>
            <a:ext cx="3310346" cy="2978331"/>
          </a:xfrm>
          <a:prstGeom prst="rect">
            <a:avLst/>
          </a:prstGeom>
          <a:noFill/>
        </p:spPr>
      </p:pic>
      <p:pic>
        <p:nvPicPr>
          <p:cNvPr id="11273" name="Picture 9" descr="глобус свитки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2329" y="4000500"/>
            <a:ext cx="2857500" cy="2857500"/>
          </a:xfrm>
          <a:prstGeom prst="rect">
            <a:avLst/>
          </a:prstGeom>
          <a:noFill/>
        </p:spPr>
      </p:pic>
      <p:pic>
        <p:nvPicPr>
          <p:cNvPr id="11275" name="Picture 11" descr="мудрый филин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446032" y="509451"/>
            <a:ext cx="2857500" cy="285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«Строительство и эксплуатация зданий и сооружений»</a:t>
            </a:r>
            <a:endParaRPr lang="ru-RU" dirty="0"/>
          </a:p>
        </p:txBody>
      </p:sp>
      <p:pic>
        <p:nvPicPr>
          <p:cNvPr id="19458" name="Picture 2" descr="http://img-fotki.yandex.ru/get/6619/108950446.113/0_cd1e9_394b9c86_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59894" y="5429250"/>
            <a:ext cx="1428750" cy="1428750"/>
          </a:xfrm>
          <a:prstGeom prst="rect">
            <a:avLst/>
          </a:prstGeom>
          <a:noFill/>
        </p:spPr>
      </p:pic>
      <p:pic>
        <p:nvPicPr>
          <p:cNvPr id="19460" name="Picture 4" descr="http://img-fotki.yandex.ru/get/6622/108950446.114/0_cd216_e47dbbd9_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92452" y="5260724"/>
            <a:ext cx="695325" cy="1428750"/>
          </a:xfrm>
          <a:prstGeom prst="rect">
            <a:avLst/>
          </a:prstGeom>
          <a:noFill/>
        </p:spPr>
      </p:pic>
      <p:pic>
        <p:nvPicPr>
          <p:cNvPr id="2050" name="Picture 2" descr="F:\День профориент\IMG_029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663891"/>
            <a:ext cx="3452884" cy="3208360"/>
          </a:xfrm>
          <a:prstGeom prst="rect">
            <a:avLst/>
          </a:prstGeom>
          <a:noFill/>
        </p:spPr>
      </p:pic>
      <p:pic>
        <p:nvPicPr>
          <p:cNvPr id="2051" name="Picture 3" descr="F:\День профориент\IMG_0297.JPG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70794" y="1184179"/>
            <a:ext cx="3442252" cy="3892788"/>
          </a:xfrm>
          <a:prstGeom prst="rect">
            <a:avLst/>
          </a:prstGeom>
          <a:noFill/>
        </p:spPr>
      </p:pic>
      <p:pic>
        <p:nvPicPr>
          <p:cNvPr id="2053" name="Picture 5" descr="F:\День профориент\IMG_030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80429" y="2162033"/>
            <a:ext cx="4572000" cy="46959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«Архитектор»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8436" name="Picture 4" descr="http://img-fotki.yandex.ru/get/6622/108950446.113/0_cd1ea_e54d0692_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75233" y="348978"/>
            <a:ext cx="1428750" cy="1400175"/>
          </a:xfrm>
          <a:prstGeom prst="rect">
            <a:avLst/>
          </a:prstGeom>
          <a:noFill/>
        </p:spPr>
      </p:pic>
      <p:pic>
        <p:nvPicPr>
          <p:cNvPr id="6" name="Picture 4" descr="F:\День профориент\IMG_029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70043" y="1970964"/>
            <a:ext cx="3493827" cy="3958988"/>
          </a:xfrm>
          <a:prstGeom prst="rect">
            <a:avLst/>
          </a:prstGeom>
          <a:noFill/>
        </p:spPr>
      </p:pic>
      <p:pic>
        <p:nvPicPr>
          <p:cNvPr id="3074" name="Picture 2" descr="F:\День профориент\IMG_028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69241" y="1384110"/>
            <a:ext cx="5513696" cy="50849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mg-fotki.yandex.ru/get/6422/108950446.113/0_cd1e0_7f44e5d5_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27343" y="409432"/>
            <a:ext cx="1428750" cy="1285876"/>
          </a:xfrm>
          <a:prstGeom prst="rect">
            <a:avLst/>
          </a:prstGeom>
          <a:noFill/>
        </p:spPr>
      </p:pic>
      <p:pic>
        <p:nvPicPr>
          <p:cNvPr id="4098" name="Picture 2" descr="F:\День профориент\IMG_028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12692" y="2033517"/>
            <a:ext cx="4208060" cy="4640239"/>
          </a:xfrm>
          <a:prstGeom prst="rect">
            <a:avLst/>
          </a:prstGeom>
          <a:noFill/>
        </p:spPr>
      </p:pic>
      <p:pic>
        <p:nvPicPr>
          <p:cNvPr id="4099" name="Picture 3" descr="F:\День профориент\IMG_0314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" y="1"/>
            <a:ext cx="4490113" cy="4667534"/>
          </a:xfrm>
          <a:prstGeom prst="rect">
            <a:avLst/>
          </a:prstGeom>
          <a:noFill/>
        </p:spPr>
      </p:pic>
      <p:pic>
        <p:nvPicPr>
          <p:cNvPr id="4100" name="Picture 4" descr="F:\День профориент\IMG_031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06268" y="0"/>
            <a:ext cx="4685731" cy="47630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/>
              <a:t>«</a:t>
            </a:r>
            <a:r>
              <a:rPr lang="ru-RU" sz="3600" dirty="0" smtClean="0"/>
              <a:t>Техническая эксплуатация подвижного состава железных дорог»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7410" name="AutoShape 2" descr="https://im3-tub-ru.yandex.net/i?id=7a22631a21873eaee371385c12fa81ab&amp;n=33&amp;h=215&amp;w=239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7412" name="Picture 4" descr="https://im3-tub-ru.yandex.net/i?id=7a22631a21873eaee371385c12fa81ab&amp;n=33&amp;h=215&amp;w=23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42716" y="2914164"/>
            <a:ext cx="2276475" cy="2047876"/>
          </a:xfrm>
          <a:prstGeom prst="rect">
            <a:avLst/>
          </a:prstGeom>
          <a:noFill/>
        </p:spPr>
      </p:pic>
      <p:pic>
        <p:nvPicPr>
          <p:cNvPr id="8194" name="Picture 2" descr="F:\День профориент\IMG_029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26340" y="1624084"/>
            <a:ext cx="6284036" cy="48586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2074" y="338999"/>
            <a:ext cx="10515600" cy="1325563"/>
          </a:xfrm>
        </p:spPr>
        <p:txBody>
          <a:bodyPr/>
          <a:lstStyle/>
          <a:p>
            <a:pPr algn="r"/>
            <a:r>
              <a:rPr lang="ru-RU" dirty="0" smtClean="0"/>
              <a:t>«Компьютерные сети»</a:t>
            </a:r>
            <a:endParaRPr lang="ru-RU" dirty="0"/>
          </a:p>
        </p:txBody>
      </p:sp>
      <p:pic>
        <p:nvPicPr>
          <p:cNvPr id="16386" name="Picture 2" descr="http://board.mistaua.com/2014/18429_1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4193" y="177421"/>
            <a:ext cx="2341772" cy="2101755"/>
          </a:xfrm>
          <a:prstGeom prst="rect">
            <a:avLst/>
          </a:prstGeom>
          <a:noFill/>
        </p:spPr>
      </p:pic>
      <p:pic>
        <p:nvPicPr>
          <p:cNvPr id="5122" name="Picture 2" descr="F:\День профориент\IMG_03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09479" y="1460310"/>
            <a:ext cx="5677469" cy="4552665"/>
          </a:xfrm>
          <a:prstGeom prst="rect">
            <a:avLst/>
          </a:prstGeom>
          <a:noFill/>
        </p:spPr>
      </p:pic>
      <p:pic>
        <p:nvPicPr>
          <p:cNvPr id="5123" name="Picture 3" descr="F:\День профориент\IMG_0307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6746" y="2330592"/>
            <a:ext cx="5801784" cy="43513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«Экономика и бухгалтерский учет»</a:t>
            </a:r>
            <a:endParaRPr lang="ru-RU" sz="3600" dirty="0"/>
          </a:p>
        </p:txBody>
      </p:sp>
      <p:pic>
        <p:nvPicPr>
          <p:cNvPr id="15364" name="Picture 4" descr="knig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824010" y="0"/>
            <a:ext cx="1933575" cy="1933576"/>
          </a:xfrm>
          <a:prstGeom prst="rect">
            <a:avLst/>
          </a:prstGeom>
          <a:noFill/>
        </p:spPr>
      </p:pic>
      <p:pic>
        <p:nvPicPr>
          <p:cNvPr id="6" name="Picture 2" descr="F:\День профориент\IMG_0305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02082" y="2139523"/>
            <a:ext cx="5801784" cy="4351338"/>
          </a:xfrm>
          <a:prstGeom prst="rect">
            <a:avLst/>
          </a:prstGeom>
          <a:noFill/>
        </p:spPr>
      </p:pic>
      <p:pic>
        <p:nvPicPr>
          <p:cNvPr id="7170" name="Picture 2" descr="F:\День профориент\IMG_030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8418" y="1431877"/>
            <a:ext cx="5064835" cy="3890750"/>
          </a:xfrm>
          <a:prstGeom prst="rect">
            <a:avLst/>
          </a:prstGeom>
          <a:noFill/>
        </p:spPr>
      </p:pic>
      <p:pic>
        <p:nvPicPr>
          <p:cNvPr id="8" name="Picture 2" descr="открытая книга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5660" y="4000500"/>
            <a:ext cx="2857500" cy="285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ru-RU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Место проведения ТОГБПОУ «Многоотраслевой колледж»</a:t>
            </a:r>
            <a:endParaRPr lang="ru-RU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1027" name="Picture 3" descr="C:\Users\User00\Desktop\i11_stroitelnii_tekhniku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63360" y="2316480"/>
            <a:ext cx="5080000" cy="3810000"/>
          </a:xfrm>
          <a:prstGeom prst="rect">
            <a:avLst/>
          </a:prstGeom>
          <a:noFill/>
        </p:spPr>
      </p:pic>
      <p:pic>
        <p:nvPicPr>
          <p:cNvPr id="1028" name="Picture 4" descr="C:\Users\User00\Desktop\mtt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992776" y="2351314"/>
            <a:ext cx="5055326" cy="38012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62002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«Коммерция»</a:t>
            </a:r>
            <a:endParaRPr lang="ru-RU" dirty="0"/>
          </a:p>
        </p:txBody>
      </p:sp>
      <p:pic>
        <p:nvPicPr>
          <p:cNvPr id="14338" name="Picture 2" descr="http://img-fotki.yandex.ru/get/6419/108950446.113/0_cd202_335c1b28_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139302" y="3265618"/>
            <a:ext cx="1381125" cy="1428750"/>
          </a:xfrm>
          <a:prstGeom prst="rect">
            <a:avLst/>
          </a:prstGeom>
          <a:noFill/>
        </p:spPr>
      </p:pic>
      <p:pic>
        <p:nvPicPr>
          <p:cNvPr id="14342" name="Picture 6" descr="http://img-fotki.yandex.ru/get/6521/108950446.115/0_cd26c_2f72e715_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818" y="3091089"/>
            <a:ext cx="1428750" cy="1323975"/>
          </a:xfrm>
          <a:prstGeom prst="rect">
            <a:avLst/>
          </a:prstGeom>
          <a:noFill/>
        </p:spPr>
      </p:pic>
      <p:pic>
        <p:nvPicPr>
          <p:cNvPr id="6147" name="Picture 3" descr="F:\День профориент\IMG_0293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25337" y="1620908"/>
            <a:ext cx="6144510" cy="46024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/>
              <a:t>Центр профессионального образования и социальной адаптации лиц с ОВЗ «Парус надежды»</a:t>
            </a:r>
            <a:endParaRPr lang="ru-RU" sz="2800" dirty="0"/>
          </a:p>
        </p:txBody>
      </p:sp>
      <p:pic>
        <p:nvPicPr>
          <p:cNvPr id="13314" name="Picture 2" descr="http://img-fotki.yandex.ru/get/6421/108950446.115/0_cd260_eb29d711_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827" y="268424"/>
            <a:ext cx="1428750" cy="1247775"/>
          </a:xfrm>
          <a:prstGeom prst="rect">
            <a:avLst/>
          </a:prstGeom>
          <a:noFill/>
        </p:spPr>
      </p:pic>
      <p:pic>
        <p:nvPicPr>
          <p:cNvPr id="9218" name="Picture 2" descr="F:\День профориент\IMG_029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2955" y="1733266"/>
            <a:ext cx="5841242" cy="4776716"/>
          </a:xfrm>
          <a:prstGeom prst="rect">
            <a:avLst/>
          </a:prstGeom>
          <a:noFill/>
        </p:spPr>
      </p:pic>
      <p:pic>
        <p:nvPicPr>
          <p:cNvPr id="9219" name="Picture 3" descr="F:\День профориент\IMG_029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56645" y="1337480"/>
            <a:ext cx="3807726" cy="3698544"/>
          </a:xfrm>
          <a:prstGeom prst="rect">
            <a:avLst/>
          </a:prstGeom>
          <a:noFill/>
        </p:spPr>
      </p:pic>
      <p:pic>
        <p:nvPicPr>
          <p:cNvPr id="8" name="Picture 4" descr="http://img-fotki.yandex.ru/get/6523/108950446.115/0_cd265_89a98582_S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179465" y="5198725"/>
            <a:ext cx="1009650" cy="1428750"/>
          </a:xfrm>
          <a:prstGeom prst="rect">
            <a:avLst/>
          </a:prstGeom>
          <a:noFill/>
        </p:spPr>
      </p:pic>
      <p:pic>
        <p:nvPicPr>
          <p:cNvPr id="9220" name="Picture 4" descr="F:\День профориент\IMG_0298.JPG"/>
          <p:cNvPicPr>
            <a:picLocks noGrp="1" noChangeAspect="1" noChangeArrowheads="1"/>
          </p:cNvPicPr>
          <p:nvPr>
            <p:ph idx="1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59607" y="3411940"/>
            <a:ext cx="3439235" cy="31198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418011"/>
            <a:ext cx="9193306" cy="4597741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b="1" dirty="0" smtClean="0"/>
              <a:t>Процесс профессионального самоопределения охватывает длительный период жизни человека — от появления зачатков профессиональных интересов и склонностей в детском возрасте до окончательного утверждения в избранной сфере профессиональной деятельности в годы зрелости. На протяжении этого периода происходит не только собственно профессиональное, но и социальное, а вместе с тем и жизненное самоопределение личности.</a:t>
            </a:r>
          </a:p>
          <a:p>
            <a:pPr algn="ctr"/>
            <a:r>
              <a:rPr lang="ru-RU" b="1" dirty="0" smtClean="0"/>
              <a:t>Задача нашего учебного заведения помочь ученикам с выбором профессии . Наша цель вырастить настоящего профессионала своего дела востребованного на рынке труда.</a:t>
            </a:r>
          </a:p>
          <a:p>
            <a:endParaRPr lang="ru-RU" dirty="0"/>
          </a:p>
        </p:txBody>
      </p:sp>
      <p:pic>
        <p:nvPicPr>
          <p:cNvPr id="12292" name="Picture 4" descr="http://publekc.ru/chto-chitate-russkaya-klassika-dlya-nachalenoj-shkoli/995632_html_m2c0e8a17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3276600"/>
            <a:ext cx="7620000" cy="3581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469515"/>
          </a:xfrm>
        </p:spPr>
        <p:txBody>
          <a:bodyPr>
            <a:normAutofit/>
          </a:bodyPr>
          <a:lstStyle/>
          <a:p>
            <a:pPr algn="r"/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 "Если вы удачно выберете труд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и вложите в него всю свою душу,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 то счастье само вас отыщет".</a:t>
            </a:r>
            <a:b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 К.Д.Ушинский.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2508069"/>
            <a:ext cx="10515600" cy="3668894"/>
          </a:xfrm>
        </p:spPr>
        <p:txBody>
          <a:bodyPr>
            <a:normAutofit/>
          </a:bodyPr>
          <a:lstStyle/>
          <a:p>
            <a:r>
              <a:rPr lang="ru-RU" b="1" dirty="0" smtClean="0"/>
              <a:t> 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На основании приказа Управления образования и науки Тамбовской области, в соответствии годового плана работы ТОГБПОУ «Многоотраслевой колледж» на 2016-2017 учебный год и Программы организации и содержания образовательной деятельности по профессиональной ориентации Тамбовской области 3 декабря в ТОГБПОУ «Многоотраслевой колледж» состоялся Единый день профориентации для обучающихся 9 классов школ города и района.</a:t>
            </a:r>
          </a:p>
          <a:p>
            <a:endParaRPr lang="ru-RU" dirty="0"/>
          </a:p>
        </p:txBody>
      </p:sp>
      <p:pic>
        <p:nvPicPr>
          <p:cNvPr id="20482" name="Picture 2" descr="портфельи школьные принадлежност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2409" y="-352697"/>
            <a:ext cx="2857500" cy="285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 Колледж посетили 200 школьников и их родители. Ребята смогли познакомиться и окунуться в мир профессий, которые их окружают. </a:t>
            </a:r>
            <a:endParaRPr lang="ru-RU" sz="2400" dirty="0"/>
          </a:p>
        </p:txBody>
      </p:sp>
      <p:pic>
        <p:nvPicPr>
          <p:cNvPr id="2050" name="Picture 2" descr="G:\Новая папка\IMG_981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81582" y="3357153"/>
            <a:ext cx="4090818" cy="3304904"/>
          </a:xfrm>
          <a:prstGeom prst="rect">
            <a:avLst/>
          </a:prstGeom>
          <a:noFill/>
        </p:spPr>
      </p:pic>
      <p:pic>
        <p:nvPicPr>
          <p:cNvPr id="2051" name="Picture 3" descr="G:\Новая папка\IMG_98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3177" y="1606732"/>
            <a:ext cx="4715692" cy="3448594"/>
          </a:xfrm>
          <a:prstGeom prst="rect">
            <a:avLst/>
          </a:prstGeom>
          <a:noFill/>
        </p:spPr>
      </p:pic>
      <p:pic>
        <p:nvPicPr>
          <p:cNvPr id="2053" name="Picture 5" descr="G:\Новая папка\IMG_981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29400" y="1775394"/>
            <a:ext cx="4917141" cy="3240359"/>
          </a:xfrm>
          <a:prstGeom prst="rect">
            <a:avLst/>
          </a:prstGeom>
          <a:noFill/>
        </p:spPr>
      </p:pic>
      <p:pic>
        <p:nvPicPr>
          <p:cNvPr id="2055" name="Picture 7" descr="школьный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63106" y="3827417"/>
            <a:ext cx="2857500" cy="285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/>
              <a:t>Приветствие учащихся, объявление маршрутной карты мероприятий.</a:t>
            </a:r>
            <a:endParaRPr lang="ru-RU" sz="2800" dirty="0"/>
          </a:p>
        </p:txBody>
      </p:sp>
      <p:pic>
        <p:nvPicPr>
          <p:cNvPr id="3074" name="Picture 2" descr="G:\Новая папка\IMG_983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9473" y="1766745"/>
            <a:ext cx="6527007" cy="4351338"/>
          </a:xfrm>
          <a:prstGeom prst="rect">
            <a:avLst/>
          </a:prstGeom>
          <a:noFill/>
        </p:spPr>
      </p:pic>
      <p:pic>
        <p:nvPicPr>
          <p:cNvPr id="1026" name="Picture 2" descr="F:\День профориент\IMG_028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4949" y="1583140"/>
            <a:ext cx="4646304" cy="47767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«Повар, кондитер»(мастер-класс, элемент профессиональных проб.)</a:t>
            </a:r>
            <a:endParaRPr lang="ru-RU" sz="3600" dirty="0"/>
          </a:p>
        </p:txBody>
      </p:sp>
      <p:pic>
        <p:nvPicPr>
          <p:cNvPr id="4098" name="Picture 2" descr="G:\Новая папка\IMG_984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2176" y="1528355"/>
            <a:ext cx="4639459" cy="3538266"/>
          </a:xfrm>
          <a:prstGeom prst="rect">
            <a:avLst/>
          </a:prstGeom>
          <a:noFill/>
        </p:spPr>
      </p:pic>
      <p:pic>
        <p:nvPicPr>
          <p:cNvPr id="4099" name="Picture 3" descr="G:\Новая папка\IMG_988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59875" y="3553097"/>
            <a:ext cx="4629694" cy="3122023"/>
          </a:xfrm>
          <a:prstGeom prst="rect">
            <a:avLst/>
          </a:prstGeom>
          <a:noFill/>
        </p:spPr>
      </p:pic>
      <p:pic>
        <p:nvPicPr>
          <p:cNvPr id="4100" name="Picture 4" descr="G:\Новая папка\IMG_993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1733" y="3513909"/>
            <a:ext cx="4364083" cy="3174273"/>
          </a:xfrm>
          <a:prstGeom prst="rect">
            <a:avLst/>
          </a:prstGeom>
          <a:noFill/>
        </p:spPr>
      </p:pic>
      <p:pic>
        <p:nvPicPr>
          <p:cNvPr id="4101" name="Picture 5" descr="G:\Новая папка\IMG_993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96756" y="1611725"/>
            <a:ext cx="3958047" cy="3317965"/>
          </a:xfrm>
          <a:prstGeom prst="rect">
            <a:avLst/>
          </a:prstGeom>
          <a:noFill/>
        </p:spPr>
      </p:pic>
      <p:pic>
        <p:nvPicPr>
          <p:cNvPr id="4102" name="Picture 6" descr="G:\Новая папка\IMG_993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40191" y="1144151"/>
            <a:ext cx="4200797" cy="2272937"/>
          </a:xfrm>
          <a:prstGeom prst="rect">
            <a:avLst/>
          </a:prstGeom>
          <a:noFill/>
        </p:spPr>
      </p:pic>
      <p:pic>
        <p:nvPicPr>
          <p:cNvPr id="4104" name="Picture 8" descr="колокольчик книги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4323805"/>
            <a:ext cx="2857500" cy="285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«Тракторист-машинист сельскохозяйственного производства»</a:t>
            </a:r>
            <a:endParaRPr lang="ru-RU" dirty="0"/>
          </a:p>
        </p:txBody>
      </p:sp>
      <p:pic>
        <p:nvPicPr>
          <p:cNvPr id="5122" name="Picture 2" descr="G:\Новая папка\IMG_985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4427" y="1851750"/>
            <a:ext cx="6527007" cy="4351338"/>
          </a:xfrm>
          <a:prstGeom prst="rect">
            <a:avLst/>
          </a:prstGeom>
          <a:noFill/>
        </p:spPr>
      </p:pic>
      <p:pic>
        <p:nvPicPr>
          <p:cNvPr id="5123" name="Picture 3" descr="G:\Новая папка\IMG_98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70650" y="1645535"/>
            <a:ext cx="3288702" cy="2630630"/>
          </a:xfrm>
          <a:prstGeom prst="rect">
            <a:avLst/>
          </a:prstGeom>
          <a:noFill/>
        </p:spPr>
      </p:pic>
      <p:pic>
        <p:nvPicPr>
          <p:cNvPr id="5124" name="Picture 4" descr="G:\Новая папка\IMG_985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92471" y="3415168"/>
            <a:ext cx="3281083" cy="3187337"/>
          </a:xfrm>
          <a:prstGeom prst="rect">
            <a:avLst/>
          </a:prstGeom>
          <a:noFill/>
        </p:spPr>
      </p:pic>
      <p:pic>
        <p:nvPicPr>
          <p:cNvPr id="5126" name="Picture 6" descr="цветные карандаши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829006" y="3724066"/>
            <a:ext cx="2857500" cy="285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«Мастер жилищно-коммунального хозяйства»</a:t>
            </a:r>
            <a:endParaRPr lang="ru-RU" dirty="0"/>
          </a:p>
        </p:txBody>
      </p:sp>
      <p:pic>
        <p:nvPicPr>
          <p:cNvPr id="6146" name="Picture 2" descr="G:\Новая папка\IMG_984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69347" y="2282824"/>
            <a:ext cx="5974013" cy="4351338"/>
          </a:xfrm>
          <a:prstGeom prst="rect">
            <a:avLst/>
          </a:prstGeom>
          <a:noFill/>
        </p:spPr>
      </p:pic>
      <p:pic>
        <p:nvPicPr>
          <p:cNvPr id="6147" name="Picture 3" descr="G:\Новая папка\IMG_984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132" y="1658982"/>
            <a:ext cx="5904412" cy="4153989"/>
          </a:xfrm>
          <a:prstGeom prst="rect">
            <a:avLst/>
          </a:prstGeom>
          <a:noFill/>
        </p:spPr>
      </p:pic>
      <p:pic>
        <p:nvPicPr>
          <p:cNvPr id="6149" name="Picture 5" descr="фон доска глобус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460683" y="979714"/>
            <a:ext cx="2404745" cy="24296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«Модельер»</a:t>
            </a:r>
            <a:endParaRPr lang="ru-RU" dirty="0"/>
          </a:p>
        </p:txBody>
      </p:sp>
      <p:pic>
        <p:nvPicPr>
          <p:cNvPr id="7170" name="Picture 2" descr="G:\Новая папка\IMG_986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4045" y="3345860"/>
            <a:ext cx="4421743" cy="3512140"/>
          </a:xfrm>
          <a:prstGeom prst="rect">
            <a:avLst/>
          </a:prstGeom>
          <a:noFill/>
        </p:spPr>
      </p:pic>
      <p:pic>
        <p:nvPicPr>
          <p:cNvPr id="7171" name="Picture 3" descr="G:\Новая папка\IMG_987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33210" y="222068"/>
            <a:ext cx="4250871" cy="3448595"/>
          </a:xfrm>
          <a:prstGeom prst="rect">
            <a:avLst/>
          </a:prstGeom>
          <a:noFill/>
        </p:spPr>
      </p:pic>
      <p:pic>
        <p:nvPicPr>
          <p:cNvPr id="7172" name="Picture 4" descr="G:\Новая папка\IMG_987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0446" y="1397726"/>
            <a:ext cx="5303520" cy="4441371"/>
          </a:xfrm>
          <a:prstGeom prst="rect">
            <a:avLst/>
          </a:prstGeom>
          <a:noFill/>
        </p:spPr>
      </p:pic>
      <p:pic>
        <p:nvPicPr>
          <p:cNvPr id="7174" name="Picture 6" descr="настольная лампа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80272" y="587829"/>
            <a:ext cx="2857500" cy="285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</TotalTime>
  <Words>215</Words>
  <Application>Microsoft Office PowerPoint</Application>
  <PresentationFormat>Произвольный</PresentationFormat>
  <Paragraphs>22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День профориентации</vt:lpstr>
      <vt:lpstr>Место проведения ТОГБПОУ «Многоотраслевой колледж»</vt:lpstr>
      <vt:lpstr> "Если вы удачно выберете труд  и вложите в него всю свою душу,  то счастье само вас отыщет".  К.Д.Ушинский. </vt:lpstr>
      <vt:lpstr> Колледж посетили 200 школьников и их родители. Ребята смогли познакомиться и окунуться в мир профессий, которые их окружают. </vt:lpstr>
      <vt:lpstr>Приветствие учащихся, объявление маршрутной карты мероприятий.</vt:lpstr>
      <vt:lpstr>«Повар, кондитер»(мастер-класс, элемент профессиональных проб.)</vt:lpstr>
      <vt:lpstr>«Тракторист-машинист сельскохозяйственного производства»</vt:lpstr>
      <vt:lpstr>«Мастер жилищно-коммунального хозяйства»</vt:lpstr>
      <vt:lpstr>«Модельер»</vt:lpstr>
      <vt:lpstr>«Сварочное производство»(мастер-класс, элемент профессиональных проб.)</vt:lpstr>
      <vt:lpstr>Слайд 11</vt:lpstr>
      <vt:lpstr>«Автомеханик»(мастер-класс, элемент профессиональных проб.)</vt:lpstr>
      <vt:lpstr>Слайд 13</vt:lpstr>
      <vt:lpstr>«Строительство и эксплуатация зданий и сооружений»</vt:lpstr>
      <vt:lpstr>«Архитектор»</vt:lpstr>
      <vt:lpstr>Слайд 16</vt:lpstr>
      <vt:lpstr>«Техническая эксплуатация подвижного состава железных дорог»</vt:lpstr>
      <vt:lpstr>«Компьютерные сети»</vt:lpstr>
      <vt:lpstr>«Экономика и бухгалтерский учет»</vt:lpstr>
      <vt:lpstr>«Коммерция»</vt:lpstr>
      <vt:lpstr>Центр профессионального образования и социальной адаптации лиц с ОВЗ «Парус надежды»</vt:lpstr>
      <vt:lpstr>Слайд 22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Dmytro</dc:creator>
  <cp:lastModifiedBy>111</cp:lastModifiedBy>
  <cp:revision>25</cp:revision>
  <dcterms:created xsi:type="dcterms:W3CDTF">2015-09-22T08:17:26Z</dcterms:created>
  <dcterms:modified xsi:type="dcterms:W3CDTF">2016-12-06T10:07:47Z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1943407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D5.0.6</vt:lpwstr>
  </property>
</Properties>
</file>