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E5DC4-9DFD-4329-A562-E8AE564D4C4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55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0D43D-1772-4EFC-A459-C32A304F8A3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908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3E67A-7D67-47D3-ACC8-681B00543B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83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AD749-7B4E-4123-B94E-974A4472229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779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5E8E7-6B4F-4382-BD73-383D9340AC6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38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92CB2-F3B4-4B7D-9638-8E22E114F4D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94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D46D-AB49-4537-AEF9-6239E0A3062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6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7118-6178-460F-867E-121B8A12E7F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65E04-26F8-4E49-9C86-32B195105D2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42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B940-E61A-40C0-94DF-97906C33CA1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687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BFBDC-F47F-4E27-92C8-FC2F013C934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502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914589-0E69-40D3-B31E-326DFFFBD265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uk-UA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профориентации</a:t>
            </a:r>
            <a:endParaRPr lang="uk-UA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2852738"/>
            <a:ext cx="5464175" cy="179070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ТОГБПОУ “Многоотраслевой колледж”</a:t>
            </a:r>
            <a:endParaRPr lang="uk-UA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00\Desktop\Новая папка (4)\IMG_92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785794"/>
            <a:ext cx="3714744" cy="4929198"/>
          </a:xfrm>
          <a:prstGeom prst="rect">
            <a:avLst/>
          </a:prstGeom>
          <a:noFill/>
        </p:spPr>
      </p:pic>
      <p:pic>
        <p:nvPicPr>
          <p:cNvPr id="5" name="Picture 2" descr="C:\Users\User00\Desktop\Новая папка (4)\IMG_92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357430"/>
            <a:ext cx="5429256" cy="407194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«Тракторист-машинист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сельскохозяйственного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производства»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Мастер по ремонту и обслуживанию инженерных систем жилищно-коммунального хозяйства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00\Desktop\Новая папка (4)\IMG_92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00108"/>
            <a:ext cx="4857784" cy="3071834"/>
          </a:xfrm>
          <a:prstGeom prst="rect">
            <a:avLst/>
          </a:prstGeom>
          <a:noFill/>
        </p:spPr>
      </p:pic>
      <p:pic>
        <p:nvPicPr>
          <p:cNvPr id="9219" name="Picture 3" descr="C:\Users\User00\Desktop\Новая папка (4)\IMG_92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1357298"/>
            <a:ext cx="3571900" cy="5000636"/>
          </a:xfrm>
          <a:prstGeom prst="rect">
            <a:avLst/>
          </a:prstGeom>
          <a:noFill/>
        </p:spPr>
      </p:pic>
      <p:pic>
        <p:nvPicPr>
          <p:cNvPr id="9220" name="Picture 4" descr="C:\Users\User00\Desktop\Новая папка (4)\IMG_92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357562"/>
            <a:ext cx="464343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«Сварочное производство»(мастер-класс, элемент профессиональных проб.)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User00\Desktop\Новая папка (4)\IMG_92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714620"/>
            <a:ext cx="4786314" cy="3643314"/>
          </a:xfrm>
          <a:prstGeom prst="rect">
            <a:avLst/>
          </a:prstGeom>
          <a:noFill/>
        </p:spPr>
      </p:pic>
      <p:pic>
        <p:nvPicPr>
          <p:cNvPr id="10243" name="Picture 3" descr="C:\Users\User00\Desktop\Новая папка (4)\IMG_92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1857364"/>
            <a:ext cx="4929190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00\Desktop\Новая папка (4)\IMG_9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3571900" cy="5072098"/>
          </a:xfrm>
          <a:prstGeom prst="rect">
            <a:avLst/>
          </a:prstGeom>
          <a:noFill/>
        </p:spPr>
      </p:pic>
      <p:pic>
        <p:nvPicPr>
          <p:cNvPr id="11267" name="Picture 3" descr="C:\Users\User00\Desktop\Новая папка (4)\IMG_92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214290"/>
            <a:ext cx="4786314" cy="3429024"/>
          </a:xfrm>
          <a:prstGeom prst="rect">
            <a:avLst/>
          </a:prstGeom>
          <a:noFill/>
        </p:spPr>
      </p:pic>
      <p:pic>
        <p:nvPicPr>
          <p:cNvPr id="11268" name="Picture 4" descr="C:\Users\User00\Desktop\Новая папка (4)\IMG_92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571876"/>
            <a:ext cx="3571900" cy="3071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00\Desktop\Новая папка (4)\IMG_92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14356"/>
            <a:ext cx="4714908" cy="4000504"/>
          </a:xfrm>
          <a:prstGeom prst="rect">
            <a:avLst/>
          </a:prstGeom>
          <a:noFill/>
        </p:spPr>
      </p:pic>
      <p:pic>
        <p:nvPicPr>
          <p:cNvPr id="12291" name="Picture 3" descr="C:\Users\User00\Desktop\Новая папка (4)\IMG_92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285992"/>
            <a:ext cx="4214842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«Строительство и эксплуатация зданий и сооружений»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User00\Desktop\Новая папка (4)\1 корпус\IMG_93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857364"/>
            <a:ext cx="3357573" cy="4500570"/>
          </a:xfrm>
          <a:prstGeom prst="rect">
            <a:avLst/>
          </a:prstGeom>
          <a:noFill/>
        </p:spPr>
      </p:pic>
      <p:pic>
        <p:nvPicPr>
          <p:cNvPr id="13315" name="Picture 3" descr="C:\Users\User00\Desktop\Новая папка (4)\1 корпус\IMG_93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785926"/>
            <a:ext cx="335758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00\Desktop\Новая папка (4)\1 корпус\IMG_93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57166"/>
            <a:ext cx="3000383" cy="4643446"/>
          </a:xfrm>
          <a:prstGeom prst="rect">
            <a:avLst/>
          </a:prstGeom>
          <a:noFill/>
        </p:spPr>
      </p:pic>
      <p:pic>
        <p:nvPicPr>
          <p:cNvPr id="14339" name="Picture 3" descr="C:\Users\User00\Desktop\Новая папка (4)\1 корпус\IMG_9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285728"/>
            <a:ext cx="3214697" cy="4714908"/>
          </a:xfrm>
          <a:prstGeom prst="rect">
            <a:avLst/>
          </a:prstGeom>
          <a:noFill/>
        </p:spPr>
      </p:pic>
      <p:pic>
        <p:nvPicPr>
          <p:cNvPr id="14340" name="Picture 4" descr="C:\Users\User00\Desktop\Новая папка (4)\1 корпус\IMG_93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2285992"/>
            <a:ext cx="3071807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00\Desktop\Новая папка (4)\1 корпус\IMG_93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643050"/>
            <a:ext cx="3357586" cy="4429132"/>
          </a:xfrm>
          <a:prstGeom prst="rect">
            <a:avLst/>
          </a:prstGeom>
          <a:noFill/>
        </p:spPr>
      </p:pic>
      <p:pic>
        <p:nvPicPr>
          <p:cNvPr id="15363" name="Picture 3" descr="C:\Users\User00\Desktop\Новая папка (4)\1 корпус\IMG_93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1500174"/>
            <a:ext cx="3286135" cy="4572032"/>
          </a:xfrm>
          <a:prstGeom prst="rect">
            <a:avLst/>
          </a:prstGeom>
          <a:noFill/>
        </p:spPr>
      </p:pic>
      <p:pic>
        <p:nvPicPr>
          <p:cNvPr id="15364" name="Picture 4" descr="C:\Users\User00\Desktop\Новая папка (4)\1 корпус\IMG_93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2285992"/>
            <a:ext cx="3071821" cy="4572008"/>
          </a:xfrm>
          <a:prstGeom prst="rect">
            <a:avLst/>
          </a:prstGeom>
          <a:noFill/>
        </p:spPr>
      </p:pic>
      <p:pic>
        <p:nvPicPr>
          <p:cNvPr id="15365" name="Picture 5" descr="C:\Users\User00\Desktop\Новая папка (4)\1 корпус\IMG_93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214290"/>
            <a:ext cx="3000395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«Архитектура»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User00\Desktop\Новая папка (4)\1 корпус\IMG_93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1285860"/>
            <a:ext cx="3571887" cy="5143536"/>
          </a:xfrm>
          <a:prstGeom prst="rect">
            <a:avLst/>
          </a:prstGeom>
          <a:noFill/>
        </p:spPr>
      </p:pic>
      <p:pic>
        <p:nvPicPr>
          <p:cNvPr id="16387" name="Picture 3" descr="C:\Users\User00\Desktop\Новая папка (4)\1 корпус\IMG_93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357298"/>
            <a:ext cx="364333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«Компьютерные сети»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User00\Desktop\Новая папка (4)\1 корпус\IMG_93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214422"/>
            <a:ext cx="3857625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74638"/>
            <a:ext cx="8043890" cy="725469"/>
          </a:xfrm>
        </p:spPr>
        <p:txBody>
          <a:bodyPr/>
          <a:lstStyle/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проведения ТОГБПОУ «Многоотраслевой колледж»</a:t>
            </a:r>
            <a:endParaRPr lang="uk-UA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00\Desktop\mt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5055326" cy="3801292"/>
          </a:xfrm>
          <a:prstGeom prst="rect">
            <a:avLst/>
          </a:prstGeom>
          <a:noFill/>
        </p:spPr>
      </p:pic>
      <p:pic>
        <p:nvPicPr>
          <p:cNvPr id="5" name="Picture 3" descr="C:\Users\User00\Desktop\i11_stroitelnii_tekhnik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57496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«Коммерция»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User00\Desktop\Новая папка (4)\1 корпус\IMG_93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1214422"/>
            <a:ext cx="3857625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Военная подготовка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User00\Desktop\Новая папка (4)\1 корпус\IMG_93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214422"/>
            <a:ext cx="3857625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521497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Профориентационная деятельность с учащимися общеобразовательных учреждений, направлена на повышение престижа рабочих специальностей, востребованных на рынке труда рассматривается как процесс активный, многоступенчатый. В его реализации необходимо опираться на формы и методы, которые требуют непосредственного участия школьников в самом процессе получения информации. Эффективными считаются методы и формы, которые позволили бы учащимся «примерить» на себя ту или иную профессиональную роль, получить внешнюю оценку своих способностей, сформированных умений и навыков, попробовать себя в деятельности по формированию адекватной самооценки тех или иных профессионально важных качеств. Тесное сотрудничество общеобразовательных учреждений с учреждениями профессионального образования, отраслевыми предприятиями и организациями, сферой малого, среднего и крупного бизнеса позволит воспитать конкурентно способного специалиста, востребованного на рынке труда.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Колледж посетили 120 школьников и их родители. Ребята смогли познакомиться и окунуться в мир профессий, которые их окружают.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00\Desktop\Новая папка (4)\IMG_92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785926"/>
            <a:ext cx="3000378" cy="4286280"/>
          </a:xfrm>
          <a:prstGeom prst="rect">
            <a:avLst/>
          </a:prstGeom>
          <a:noFill/>
        </p:spPr>
      </p:pic>
      <p:pic>
        <p:nvPicPr>
          <p:cNvPr id="1028" name="Picture 4" descr="C:\Users\User00\Desktop\Новая папка (4)\IMG_92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357430"/>
            <a:ext cx="35719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00\Desktop\Новая папка (4)\IMG_92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48" y="1857364"/>
            <a:ext cx="4572000" cy="3643314"/>
          </a:xfrm>
          <a:prstGeom prst="rect">
            <a:avLst/>
          </a:prstGeom>
          <a:noFill/>
        </p:spPr>
      </p:pic>
      <p:pic>
        <p:nvPicPr>
          <p:cNvPr id="2051" name="Picture 3" descr="C:\Users\User00\Desktop\Новая папка (4)\1 корпус\IMG_93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9" y="1428736"/>
            <a:ext cx="300039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«Повар, кондитер»(мастер-класс, элемент профессиональных проб.)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User00\Desktop\Новая папка (4)\IMG_93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1428736"/>
            <a:ext cx="4929190" cy="2928958"/>
          </a:xfrm>
          <a:prstGeom prst="rect">
            <a:avLst/>
          </a:prstGeom>
          <a:noFill/>
        </p:spPr>
      </p:pic>
      <p:pic>
        <p:nvPicPr>
          <p:cNvPr id="5" name="Picture 2" descr="C:\Users\User00\Desktop\Новая папка (4)\IMG_93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3786190"/>
            <a:ext cx="4714908" cy="2786058"/>
          </a:xfrm>
          <a:prstGeom prst="rect">
            <a:avLst/>
          </a:prstGeom>
          <a:noFill/>
        </p:spPr>
      </p:pic>
      <p:pic>
        <p:nvPicPr>
          <p:cNvPr id="6" name="Picture 4" descr="C:\Users\User00\Desktop\Новая папка (4)\IMG_93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857628"/>
            <a:ext cx="428628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00\Desktop\Новая папка (4)\IMG_93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500438"/>
            <a:ext cx="4286280" cy="3000396"/>
          </a:xfrm>
          <a:prstGeom prst="rect">
            <a:avLst/>
          </a:prstGeom>
          <a:noFill/>
        </p:spPr>
      </p:pic>
      <p:pic>
        <p:nvPicPr>
          <p:cNvPr id="9" name="Picture 3" descr="C:\Users\User00\Desktop\Новая папка (4)\IMG_9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7166"/>
            <a:ext cx="4286280" cy="3000420"/>
          </a:xfrm>
          <a:prstGeom prst="rect">
            <a:avLst/>
          </a:prstGeom>
          <a:noFill/>
        </p:spPr>
      </p:pic>
      <p:pic>
        <p:nvPicPr>
          <p:cNvPr id="4101" name="Picture 5" descr="C:\Users\User00\Desktop\Новая папка (4)\IMG_93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428736"/>
            <a:ext cx="3643338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«Модельер»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00\Desktop\Новая папка (4)\IMG_92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643050"/>
            <a:ext cx="4429124" cy="4143380"/>
          </a:xfrm>
          <a:prstGeom prst="rect">
            <a:avLst/>
          </a:prstGeom>
          <a:noFill/>
        </p:spPr>
      </p:pic>
      <p:pic>
        <p:nvPicPr>
          <p:cNvPr id="5123" name="Picture 3" descr="C:\Users\User00\Desktop\Новая папка (4)\IMG_93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142984"/>
            <a:ext cx="385762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00\Desktop\Новая папка (4)\IMG_92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72066" cy="4786322"/>
          </a:xfrm>
          <a:prstGeom prst="rect">
            <a:avLst/>
          </a:prstGeom>
          <a:noFill/>
        </p:spPr>
      </p:pic>
      <p:pic>
        <p:nvPicPr>
          <p:cNvPr id="6147" name="Picture 3" descr="C:\Users\User00\Desktop\Новая папка (4)\IMG_92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214554"/>
            <a:ext cx="4500594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«Автомеханик»(мастер-класс, элемент профессиональных проб.)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00\Desktop\Новая папка (4)\IMG_92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3857634" cy="5143512"/>
          </a:xfrm>
          <a:prstGeom prst="rect">
            <a:avLst/>
          </a:prstGeom>
          <a:noFill/>
        </p:spPr>
      </p:pic>
      <p:pic>
        <p:nvPicPr>
          <p:cNvPr id="7172" name="Picture 4" descr="C:\Users\User00\Desktop\Новая папка (4)\IMG_92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1428736"/>
            <a:ext cx="3071834" cy="4286280"/>
          </a:xfrm>
          <a:prstGeom prst="rect">
            <a:avLst/>
          </a:prstGeom>
          <a:noFill/>
        </p:spPr>
      </p:pic>
      <p:pic>
        <p:nvPicPr>
          <p:cNvPr id="6" name="Picture 3" descr="C:\Users\User00\Desktop\Новая папка (4)\IMG_92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3500438"/>
            <a:ext cx="457203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рем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Время</Template>
  <TotalTime>79</TotalTime>
  <Words>224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Время</vt:lpstr>
      <vt:lpstr>День профориентации</vt:lpstr>
      <vt:lpstr>Место проведения ТОГБПОУ «Многоотраслевой колледж»</vt:lpstr>
      <vt:lpstr>Колледж посетили 120 школьников и их родители. Ребята смогли познакомиться и окунуться в мир профессий, которые их окружают.</vt:lpstr>
      <vt:lpstr>Слайд 4</vt:lpstr>
      <vt:lpstr>«Повар, кондитер»(мастер-класс, элемент профессиональных проб.)</vt:lpstr>
      <vt:lpstr>Слайд 6</vt:lpstr>
      <vt:lpstr>«Модельер»</vt:lpstr>
      <vt:lpstr>Слайд 8</vt:lpstr>
      <vt:lpstr>«Автомеханик»(мастер-класс, элемент профессиональных проб.)</vt:lpstr>
      <vt:lpstr>«Тракторист-машинист сельскохозяйственного производства»</vt:lpstr>
      <vt:lpstr>Мастер по ремонту и обслуживанию инженерных систем жилищно-коммунального хозяйства </vt:lpstr>
      <vt:lpstr>«Сварочное производство»(мастер-класс, элемент профессиональных проб.)</vt:lpstr>
      <vt:lpstr>Слайд 13</vt:lpstr>
      <vt:lpstr>Слайд 14</vt:lpstr>
      <vt:lpstr>«Строительство и эксплуатация зданий и сооружений»</vt:lpstr>
      <vt:lpstr>Слайд 16</vt:lpstr>
      <vt:lpstr>Слайд 17</vt:lpstr>
      <vt:lpstr>«Архитектура»</vt:lpstr>
      <vt:lpstr>«Компьютерные сети»</vt:lpstr>
      <vt:lpstr>«Коммерция»</vt:lpstr>
      <vt:lpstr>Военная подготовка</vt:lpstr>
      <vt:lpstr>Профориентационная деятельность с учащимися общеобразовательных учреждений, направлена на повышение престижа рабочих специальностей, востребованных на рынке труда рассматривается как процесс активный, многоступенчатый. В его реализации необходимо опираться на формы и методы, которые требуют непосредственного участия школьников в самом процессе получения информации. Эффективными считаются методы и формы, которые позволили бы учащимся «примерить» на себя ту или иную профессиональную роль, получить внешнюю оценку своих способностей, сформированных умений и навыков, попробовать себя в деятельности по формированию адекватной самооценки тех или иных профессионально важных качеств. Тесное сотрудничество общеобразовательных учреждений с учреждениями профессионального образования, отраслевыми предприятиями и организациями, сферой малого, среднего и крупного бизнеса позволит воспитать конкурентно способного специалиста, востребованного на рынке труда.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Волошина</dc:creator>
  <cp:lastModifiedBy>user</cp:lastModifiedBy>
  <cp:revision>10</cp:revision>
  <dcterms:created xsi:type="dcterms:W3CDTF">2017-07-28T08:03:23Z</dcterms:created>
  <dcterms:modified xsi:type="dcterms:W3CDTF">2017-12-11T07:53:09Z</dcterms:modified>
</cp:coreProperties>
</file>